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6" r:id="rId2"/>
    <p:sldId id="257" r:id="rId3"/>
    <p:sldId id="258" r:id="rId4"/>
    <p:sldId id="264" r:id="rId5"/>
    <p:sldId id="259" r:id="rId6"/>
    <p:sldId id="260" r:id="rId7"/>
    <p:sldId id="261" r:id="rId8"/>
    <p:sldId id="262"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DF02-9C55-4874-80C0-9E487897B96F}" type="datetimeFigureOut">
              <a:rPr lang="ru-RU" smtClean="0"/>
              <a:t>01.11.2023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5F624-BE8E-4A61-B821-719001C6BE92}" type="slidenum">
              <a:rPr lang="ru-RU" smtClean="0"/>
              <a:t>‹#›</a:t>
            </a:fld>
            <a:endParaRPr lang="ru-RU"/>
          </a:p>
        </p:txBody>
      </p:sp>
    </p:spTree>
    <p:extLst>
      <p:ext uri="{BB962C8B-B14F-4D97-AF65-F5344CB8AC3E}">
        <p14:creationId xmlns:p14="http://schemas.microsoft.com/office/powerpoint/2010/main" val="194956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F5F624-BE8E-4A61-B821-719001C6BE92}" type="slidenum">
              <a:rPr lang="ru-RU" smtClean="0"/>
              <a:t>8</a:t>
            </a:fld>
            <a:endParaRPr lang="ru-RU"/>
          </a:p>
        </p:txBody>
      </p:sp>
    </p:spTree>
    <p:extLst>
      <p:ext uri="{BB962C8B-B14F-4D97-AF65-F5344CB8AC3E}">
        <p14:creationId xmlns:p14="http://schemas.microsoft.com/office/powerpoint/2010/main" val="37731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B64E587-F0B2-4548-9CAD-5D8DA1EED7BD}" type="datetimeFigureOut">
              <a:rPr lang="ru-RU" smtClean="0"/>
              <a:t>01.11.2023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1FEE19-34E9-49DC-8C8B-BFA02F27890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34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64E587-F0B2-4548-9CAD-5D8DA1EED7BD}" type="datetimeFigureOut">
              <a:rPr lang="ru-RU" smtClean="0"/>
              <a:t>01.11.2023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16445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64E587-F0B2-4548-9CAD-5D8DA1EED7BD}" type="datetimeFigureOut">
              <a:rPr lang="ru-RU" smtClean="0"/>
              <a:t>01.11.2023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203275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64E587-F0B2-4548-9CAD-5D8DA1EED7BD}" type="datetimeFigureOut">
              <a:rPr lang="ru-RU" smtClean="0"/>
              <a:t>01.11.2023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128037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64E587-F0B2-4548-9CAD-5D8DA1EED7BD}" type="datetimeFigureOut">
              <a:rPr lang="ru-RU" smtClean="0"/>
              <a:t>01.11.2023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1FEE19-34E9-49DC-8C8B-BFA02F27890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67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64E587-F0B2-4548-9CAD-5D8DA1EED7BD}" type="datetimeFigureOut">
              <a:rPr lang="ru-RU" smtClean="0"/>
              <a:t>01.11.2023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420943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64E587-F0B2-4548-9CAD-5D8DA1EED7BD}" type="datetimeFigureOut">
              <a:rPr lang="ru-RU" smtClean="0"/>
              <a:t>01.11.2023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178500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B64E587-F0B2-4548-9CAD-5D8DA1EED7BD}" type="datetimeFigureOut">
              <a:rPr lang="ru-RU" smtClean="0"/>
              <a:t>01.11.2023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400487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64E587-F0B2-4548-9CAD-5D8DA1EED7BD}" type="datetimeFigureOut">
              <a:rPr lang="ru-RU" smtClean="0"/>
              <a:t>01.11.2023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274061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64E587-F0B2-4548-9CAD-5D8DA1EED7BD}" type="datetimeFigureOut">
              <a:rPr lang="ru-RU" smtClean="0"/>
              <a:t>01.11.2023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1FEE19-34E9-49DC-8C8B-BFA02F27890D}" type="slidenum">
              <a:rPr lang="ru-RU" smtClean="0"/>
              <a:t>‹#›</a:t>
            </a:fld>
            <a:endParaRPr lang="ru-RU"/>
          </a:p>
        </p:txBody>
      </p:sp>
    </p:spTree>
    <p:extLst>
      <p:ext uri="{BB962C8B-B14F-4D97-AF65-F5344CB8AC3E}">
        <p14:creationId xmlns:p14="http://schemas.microsoft.com/office/powerpoint/2010/main" val="249402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64E587-F0B2-4548-9CAD-5D8DA1EED7BD}" type="datetimeFigureOut">
              <a:rPr lang="ru-RU" smtClean="0"/>
              <a:t>01.11.2023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1FEE19-34E9-49DC-8C8B-BFA02F27890D}" type="slidenum">
              <a:rPr lang="ru-RU" smtClean="0"/>
              <a:t>‹#›</a:t>
            </a:fld>
            <a:endParaRPr lang="ru-RU"/>
          </a:p>
        </p:txBody>
      </p:sp>
    </p:spTree>
    <p:extLst>
      <p:ext uri="{BB962C8B-B14F-4D97-AF65-F5344CB8AC3E}">
        <p14:creationId xmlns:p14="http://schemas.microsoft.com/office/powerpoint/2010/main" val="270300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64E587-F0B2-4548-9CAD-5D8DA1EED7BD}" type="datetimeFigureOut">
              <a:rPr lang="ru-RU" smtClean="0"/>
              <a:t>01.11.2023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1FEE19-34E9-49DC-8C8B-BFA02F27890D}"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040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consultantplus://offline/ref=30982A96FF9E08E33718FCD8F2340323FCD2F209AEC5D24FF6D6DD3E2099D6E1552CA5ED8DFE8421B8A2F88D73E875C38554B61A9FE80A96s0cDN" TargetMode="External"/><Relationship Id="rId3" Type="http://schemas.openxmlformats.org/officeDocument/2006/relationships/hyperlink" Target="consultantplus://offline/ref=38783791F6A97D1B61DB5102B0A1ACA838E2EE34B0D53B2BBF0E00D4106ED03DD0AE287EC86FA98315D6BFB350E67EC0E836590410DA0364Y9TDN" TargetMode="External"/><Relationship Id="rId7" Type="http://schemas.openxmlformats.org/officeDocument/2006/relationships/hyperlink" Target="consultantplus://offline/ref=30982A96FF9E08E33718FCD8F2340323FCD2F209AEC5D24FF6D6DD3E2099D6E1552CA5ED8DFE8426BEA2F88D73E875C38554B61A9FE80A96s0cDN" TargetMode="External"/><Relationship Id="rId2" Type="http://schemas.openxmlformats.org/officeDocument/2006/relationships/hyperlink" Target="consultantplus://offline/ref=38783791F6A97D1B61DB5102B0A1ACA838E2EE34B0D53B2BBF0E00D4106ED03DD0AE287EC86FA98317D6BFB350E67EC0E836590410DA0364Y9TDN" TargetMode="External"/><Relationship Id="rId1" Type="http://schemas.openxmlformats.org/officeDocument/2006/relationships/slideLayout" Target="../slideLayouts/slideLayout4.xml"/><Relationship Id="rId6" Type="http://schemas.openxmlformats.org/officeDocument/2006/relationships/hyperlink" Target="consultantplus://offline/ref=30982A96FF9E08E33718FCD8F2340323F9D5F101AAC6D24FF6D6DD3E2099D6E1552CA5ED8DFC812CBEA2F88D73E875C38554B61A9FE80A96s0cDN" TargetMode="External"/><Relationship Id="rId5" Type="http://schemas.openxmlformats.org/officeDocument/2006/relationships/hyperlink" Target="consultantplus://offline/ref=38783791F6A97D1B61DB5102B0A1ACA838E2EE34B0D53B2BBF0E00D4106ED03DD0AE287EC86FA98316D6BFB350E67EC0E836590410DA0364Y9TDN" TargetMode="External"/><Relationship Id="rId4" Type="http://schemas.openxmlformats.org/officeDocument/2006/relationships/hyperlink" Target="consultantplus://offline/ref=38783791F6A97D1B61DB5102B0A1ACA838E2EE34B0D53B2BBF0E00D4106ED03DD0AE287EC86FA98314D6BFB350E67EC0E836590410DA0364Y9TDN" TargetMode="External"/><Relationship Id="rId9" Type="http://schemas.openxmlformats.org/officeDocument/2006/relationships/hyperlink" Target="consultantplus://offline/ref=30982A96FF9E08E33718FCD8F2340323FCD2F209AEC5D24FF6D6DD3E2099D6E1552CA5ED8DFE8421B9A2F88D73E875C38554B61A9FE80A96s0cD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DnDiag">
          <a:fgClr>
            <a:schemeClr val="tx2">
              <a:lumMod val="40000"/>
              <a:lumOff val="60000"/>
            </a:schemeClr>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ru-RU" sz="4800" b="1" dirty="0"/>
              <a:t>Предупреждение терроризма, экстремистских проявлений, диверсий на объектах транспорта</a:t>
            </a:r>
            <a:r>
              <a:rPr lang="ru-RU" dirty="0"/>
              <a:t/>
            </a:r>
            <a:br>
              <a:rPr lang="ru-RU" dirty="0"/>
            </a:br>
            <a:endParaRPr lang="ru-RU" dirty="0"/>
          </a:p>
        </p:txBody>
      </p:sp>
      <p:sp>
        <p:nvSpPr>
          <p:cNvPr id="3" name="Подзаголовок 2"/>
          <p:cNvSpPr>
            <a:spLocks noGrp="1"/>
          </p:cNvSpPr>
          <p:nvPr>
            <p:ph type="subTitle" idx="1"/>
          </p:nvPr>
        </p:nvSpPr>
        <p:spPr/>
        <p:txBody>
          <a:bodyPr>
            <a:normAutofit fontScale="92500" lnSpcReduction="20000"/>
          </a:bodyPr>
          <a:lstStyle/>
          <a:p>
            <a:pPr algn="just"/>
            <a:r>
              <a:rPr lang="ru-RU" b="1" u="sng" dirty="0"/>
              <a:t>Цель занятия:</a:t>
            </a:r>
            <a:r>
              <a:rPr lang="ru-RU" b="1" dirty="0"/>
              <a:t> формирование общественного сознания, гражданской позиции подрастающего поколения, предупреждение вовлечения подростков в совершение противоправных акций. </a:t>
            </a:r>
          </a:p>
          <a:p>
            <a:endParaRPr lang="ru-RU" dirty="0"/>
          </a:p>
        </p:txBody>
      </p:sp>
    </p:spTree>
    <p:extLst>
      <p:ext uri="{BB962C8B-B14F-4D97-AF65-F5344CB8AC3E}">
        <p14:creationId xmlns:p14="http://schemas.microsoft.com/office/powerpoint/2010/main" val="1400376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Основные понятия </a:t>
            </a:r>
            <a:endParaRPr lang="ru-RU" dirty="0"/>
          </a:p>
        </p:txBody>
      </p:sp>
      <p:sp>
        <p:nvSpPr>
          <p:cNvPr id="4" name="Текст 3"/>
          <p:cNvSpPr>
            <a:spLocks noGrp="1"/>
          </p:cNvSpPr>
          <p:nvPr>
            <p:ph type="body" sz="half" idx="2"/>
          </p:nvPr>
        </p:nvSpPr>
        <p:spPr/>
        <p:txBody>
          <a:bodyPr>
            <a:normAutofit/>
          </a:bodyPr>
          <a:lstStyle/>
          <a:p>
            <a:pPr algn="ctr">
              <a:lnSpc>
                <a:spcPct val="150000"/>
              </a:lnSpc>
            </a:pPr>
            <a:r>
              <a:rPr lang="ru-RU" sz="2800" dirty="0" smtClean="0">
                <a:solidFill>
                  <a:schemeClr val="tx1"/>
                </a:solidFill>
              </a:rPr>
              <a:t>Экстремизм</a:t>
            </a:r>
            <a:endParaRPr lang="ru-RU" sz="2800" dirty="0">
              <a:solidFill>
                <a:schemeClr val="tx1"/>
              </a:solidFill>
            </a:endParaRPr>
          </a:p>
          <a:p>
            <a:pPr algn="ctr">
              <a:lnSpc>
                <a:spcPct val="150000"/>
              </a:lnSpc>
            </a:pPr>
            <a:r>
              <a:rPr lang="ru-RU" sz="2800" dirty="0" smtClean="0">
                <a:solidFill>
                  <a:schemeClr val="tx1"/>
                </a:solidFill>
              </a:rPr>
              <a:t>Радикализм</a:t>
            </a:r>
          </a:p>
          <a:p>
            <a:pPr algn="ctr">
              <a:lnSpc>
                <a:spcPct val="150000"/>
              </a:lnSpc>
            </a:pPr>
            <a:r>
              <a:rPr lang="ru-RU" sz="2800" dirty="0" smtClean="0">
                <a:solidFill>
                  <a:schemeClr val="tx1"/>
                </a:solidFill>
              </a:rPr>
              <a:t>Терроризм</a:t>
            </a:r>
          </a:p>
          <a:p>
            <a:pPr algn="ctr">
              <a:lnSpc>
                <a:spcPct val="150000"/>
              </a:lnSpc>
            </a:pPr>
            <a:r>
              <a:rPr lang="ru-RU" sz="2800" dirty="0" smtClean="0">
                <a:solidFill>
                  <a:schemeClr val="tx1"/>
                </a:solidFill>
              </a:rPr>
              <a:t>Диверсия</a:t>
            </a:r>
            <a:endParaRPr lang="ru-RU" sz="2800" dirty="0">
              <a:solidFill>
                <a:schemeClr val="tx1"/>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36" y="3057988"/>
            <a:ext cx="6287704" cy="3519863"/>
          </a:xfrm>
          <a:prstGeom prst="rect">
            <a:avLst/>
          </a:prstGeom>
        </p:spPr>
      </p:pic>
      <p:sp>
        <p:nvSpPr>
          <p:cNvPr id="11" name="Объект 10"/>
          <p:cNvSpPr>
            <a:spLocks noGrp="1"/>
          </p:cNvSpPr>
          <p:nvPr>
            <p:ph idx="1"/>
          </p:nvPr>
        </p:nvSpPr>
        <p:spPr/>
        <p:txBody>
          <a:bodyPr>
            <a:normAutofit/>
          </a:bodyPr>
          <a:lstStyle/>
          <a:p>
            <a:pPr algn="ctr"/>
            <a:r>
              <a:rPr lang="ru-RU" sz="2800" dirty="0" smtClean="0"/>
              <a:t>Диверсия - это локальное нанесение ущерба военно-политическому потенциалу страны, которое может сопровождаться человеческими жертвами.</a:t>
            </a:r>
            <a:endParaRPr lang="ru-RU" sz="2800" dirty="0"/>
          </a:p>
        </p:txBody>
      </p:sp>
    </p:spTree>
    <p:extLst>
      <p:ext uri="{BB962C8B-B14F-4D97-AF65-F5344CB8AC3E}">
        <p14:creationId xmlns:p14="http://schemas.microsoft.com/office/powerpoint/2010/main" val="2093143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8030" y="305854"/>
            <a:ext cx="10058400" cy="1450757"/>
          </a:xfrm>
        </p:spPr>
        <p:txBody>
          <a:bodyPr>
            <a:normAutofit/>
          </a:bodyPr>
          <a:lstStyle/>
          <a:p>
            <a:pPr algn="ctr"/>
            <a:r>
              <a:rPr lang="ru-RU" sz="3600" b="1" dirty="0" smtClean="0"/>
              <a:t>Вовлечение </a:t>
            </a:r>
            <a:r>
              <a:rPr lang="ru-RU" sz="3600" b="1" dirty="0"/>
              <a:t>(вербовка) несовершеннолетних в деструктивную деятельность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72" y="2268704"/>
            <a:ext cx="3519094" cy="2341797"/>
          </a:xfrm>
          <a:prstGeom prst="rect">
            <a:avLst/>
          </a:prstGeom>
        </p:spPr>
      </p:pic>
      <p:sp>
        <p:nvSpPr>
          <p:cNvPr id="4" name="TextBox 3"/>
          <p:cNvSpPr txBox="1"/>
          <p:nvPr/>
        </p:nvSpPr>
        <p:spPr>
          <a:xfrm>
            <a:off x="5678906" y="2268704"/>
            <a:ext cx="5457524"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800" b="1" dirty="0" smtClean="0"/>
              <a:t>1. Установление </a:t>
            </a:r>
            <a:r>
              <a:rPr lang="ru-RU" sz="2800" b="1" dirty="0"/>
              <a:t>контакта</a:t>
            </a:r>
            <a:endParaRPr lang="ru-RU" sz="2800" dirty="0"/>
          </a:p>
        </p:txBody>
      </p:sp>
      <p:sp>
        <p:nvSpPr>
          <p:cNvPr id="5" name="TextBox 4"/>
          <p:cNvSpPr txBox="1"/>
          <p:nvPr/>
        </p:nvSpPr>
        <p:spPr>
          <a:xfrm>
            <a:off x="5678906" y="3157086"/>
            <a:ext cx="5627310"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sz="2800" b="1" dirty="0" smtClean="0"/>
              <a:t>2. Предлагают </a:t>
            </a:r>
            <a:r>
              <a:rPr lang="ru-RU" sz="2800" b="1" dirty="0"/>
              <a:t>то, в чем </a:t>
            </a:r>
            <a:r>
              <a:rPr lang="ru-RU" sz="2800" b="1" dirty="0" smtClean="0"/>
              <a:t>нуждается</a:t>
            </a:r>
            <a:endParaRPr lang="ru-RU" sz="2800" dirty="0"/>
          </a:p>
        </p:txBody>
      </p:sp>
      <p:sp>
        <p:nvSpPr>
          <p:cNvPr id="6" name="TextBox 5"/>
          <p:cNvSpPr txBox="1"/>
          <p:nvPr/>
        </p:nvSpPr>
        <p:spPr>
          <a:xfrm>
            <a:off x="5678906" y="4244741"/>
            <a:ext cx="5422383"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800" b="1" dirty="0" smtClean="0"/>
              <a:t>3. Изоляция </a:t>
            </a:r>
            <a:r>
              <a:rPr lang="ru-RU" sz="2800" b="1" dirty="0"/>
              <a:t>от семьи и друзей</a:t>
            </a:r>
            <a:endParaRPr lang="ru-RU" sz="2800" dirty="0"/>
          </a:p>
        </p:txBody>
      </p:sp>
      <p:sp>
        <p:nvSpPr>
          <p:cNvPr id="7" name="TextBox 6"/>
          <p:cNvSpPr txBox="1"/>
          <p:nvPr/>
        </p:nvSpPr>
        <p:spPr>
          <a:xfrm>
            <a:off x="5678907" y="5313145"/>
            <a:ext cx="432444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800" b="1" dirty="0" smtClean="0"/>
              <a:t>4. Ответы </a:t>
            </a:r>
            <a:r>
              <a:rPr lang="ru-RU" sz="2800" b="1" dirty="0"/>
              <a:t>на все вопросы</a:t>
            </a:r>
            <a:endParaRPr lang="ru-RU" sz="2800" dirty="0"/>
          </a:p>
        </p:txBody>
      </p:sp>
    </p:spTree>
    <p:extLst>
      <p:ext uri="{BB962C8B-B14F-4D97-AF65-F5344CB8AC3E}">
        <p14:creationId xmlns:p14="http://schemas.microsoft.com/office/powerpoint/2010/main" val="222049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472733"/>
            <a:ext cx="6208294" cy="4524315"/>
          </a:xfrm>
          <a:prstGeom prst="rect">
            <a:avLst/>
          </a:prstGeom>
          <a:solidFill>
            <a:schemeClr val="accent6">
              <a:lumMod val="20000"/>
              <a:lumOff val="80000"/>
            </a:schemeClr>
          </a:solidFill>
        </p:spPr>
        <p:txBody>
          <a:bodyPr wrap="square">
            <a:spAutoFit/>
          </a:bodyPr>
          <a:lstStyle/>
          <a:p>
            <a:pPr indent="450215" algn="just">
              <a:spcAft>
                <a:spcPts val="0"/>
              </a:spcAft>
            </a:pPr>
            <a:r>
              <a:rPr lang="ru-RU" b="1" dirty="0" smtClean="0">
                <a:effectLst/>
                <a:latin typeface="Times New Roman" panose="02020603050405020304" pitchFamily="18" charset="0"/>
                <a:ea typeface="Times New Roman" panose="02020603050405020304" pitchFamily="18" charset="0"/>
                <a:cs typeface="Times New Roman" panose="02020603050405020304" pitchFamily="18" charset="0"/>
              </a:rPr>
              <a:t>Общаясь с новыми людьми, особенно онлайн, помни о важных правилах безопасности: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сохраняй осознанность, понимание, что с тобой происходит сейчас;</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вырабатывай навык наблюдателя, задавай вопросы: «Зачем вы мне это говорите?», «Для чего вам это нужно?» и т.п. Какую ответственность я могу понести, какие будут последствия?</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перепроверяй информацию, исследуй предмет полностью, читай разные источники в интернете;</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не выноси в социальные сети личную информацию, повышай приватность своих страниц;</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не отвечай на личные сообщения от подозрительных пользователей;</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не поддавайся соблазну пройти всевозможные онлайн-тесты в социальных сетях.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208294" y="0"/>
            <a:ext cx="5983706" cy="6314173"/>
          </a:xfrm>
          <a:prstGeom prst="rect">
            <a:avLst/>
          </a:prstGeom>
        </p:spPr>
      </p:pic>
    </p:spTree>
    <p:extLst>
      <p:ext uri="{BB962C8B-B14F-4D97-AF65-F5344CB8AC3E}">
        <p14:creationId xmlns:p14="http://schemas.microsoft.com/office/powerpoint/2010/main" val="1091446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9613"/>
            <a:ext cx="12192000" cy="2353274"/>
          </a:xfrm>
          <a:prstGeom prst="rect">
            <a:avLst/>
          </a:prstGeom>
          <a:solidFill>
            <a:schemeClr val="accent5">
              <a:lumMod val="40000"/>
              <a:lumOff val="60000"/>
            </a:schemeClr>
          </a:solidFill>
        </p:spPr>
      </p:pic>
      <p:sp>
        <p:nvSpPr>
          <p:cNvPr id="2" name="Прямоугольник 1"/>
          <p:cNvSpPr/>
          <p:nvPr/>
        </p:nvSpPr>
        <p:spPr>
          <a:xfrm>
            <a:off x="0" y="1"/>
            <a:ext cx="12192000" cy="4616648"/>
          </a:xfrm>
          <a:prstGeom prst="rect">
            <a:avLst/>
          </a:prstGeom>
          <a:solidFill>
            <a:schemeClr val="accent5">
              <a:lumMod val="40000"/>
              <a:lumOff val="60000"/>
            </a:schemeClr>
          </a:solidFill>
        </p:spPr>
        <p:txBody>
          <a:bodyPr wrap="square">
            <a:spAutoFit/>
          </a:bodyPr>
          <a:lstStyle/>
          <a:p>
            <a:pPr indent="457200">
              <a:lnSpc>
                <a:spcPct val="150000"/>
              </a:lnSpc>
              <a:spcAft>
                <a:spcPts val="0"/>
              </a:spcAft>
            </a:pP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rPr>
              <a:t>В подрывную работу вовлекаются граждане в возрасте 14-18 лет посредством размещения в Интернет- пространстве:</a:t>
            </a:r>
            <a:endParaRPr lang="ru-RU"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9740">
              <a:lnSpc>
                <a:spcPct val="150000"/>
              </a:lnSpc>
              <a:spcAft>
                <a:spcPts val="0"/>
              </a:spcAft>
            </a:pP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rPr>
              <a:t> призывов к повреждению железнодорожного, авиационного, автомобильного, морского транспорта, объектов энергетического комплекса;</a:t>
            </a:r>
            <a:endParaRPr lang="ru-RU"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9740">
              <a:lnSpc>
                <a:spcPct val="150000"/>
              </a:lnSpc>
              <a:spcAft>
                <a:spcPts val="0"/>
              </a:spcAft>
            </a:pP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rPr>
              <a:t> инструкций по совершению преступлений диверсионной направленности;</a:t>
            </a:r>
            <a:endParaRPr lang="ru-RU"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9740">
              <a:lnSpc>
                <a:spcPct val="150000"/>
              </a:lnSpc>
              <a:spcAft>
                <a:spcPts val="0"/>
              </a:spcAft>
            </a:pP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rPr>
              <a:t> сведений о порядке оплаты за совершаемые преступления.</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97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1998" cy="1737360"/>
          </a:xfrm>
          <a:solidFill>
            <a:schemeClr val="accent6">
              <a:lumMod val="40000"/>
              <a:lumOff val="60000"/>
            </a:schemeClr>
          </a:solidFill>
        </p:spPr>
        <p:txBody>
          <a:bodyPr>
            <a:noAutofit/>
          </a:bodyPr>
          <a:lstStyle/>
          <a:p>
            <a:pPr algn="ctr"/>
            <a:r>
              <a:rPr lang="ru-RU" sz="3600" b="1" dirty="0"/>
              <a:t>Ответственность за совершение диверсии, террористических актов, умышленного уничтожения или повреждение имущества</a:t>
            </a:r>
            <a:endParaRPr lang="ru-RU" sz="36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133" y="1846262"/>
            <a:ext cx="3455470" cy="4439036"/>
          </a:xfrm>
        </p:spPr>
      </p:pic>
      <p:sp>
        <p:nvSpPr>
          <p:cNvPr id="5" name="Прямоугольник 4"/>
          <p:cNvSpPr/>
          <p:nvPr/>
        </p:nvSpPr>
        <p:spPr>
          <a:xfrm>
            <a:off x="4167738" y="1846262"/>
            <a:ext cx="8024261" cy="4524315"/>
          </a:xfrm>
          <a:prstGeom prst="rect">
            <a:avLst/>
          </a:prstGeom>
          <a:solidFill>
            <a:schemeClr val="accent6">
              <a:lumMod val="60000"/>
              <a:lumOff val="40000"/>
            </a:schemeClr>
          </a:solidFill>
        </p:spPr>
        <p:txBody>
          <a:bodyPr wrap="square">
            <a:spAutoFit/>
          </a:bodyPr>
          <a:lstStyle/>
          <a:p>
            <a:pPr algn="just"/>
            <a:r>
              <a:rPr lang="ru-RU" sz="2400" b="1" dirty="0" smtClean="0"/>
              <a:t>Согласно законодательству Российской Федерации (ст. 281 УК РФ), диверсия - совершение взрыва, поджога или иных действий, направленных на разрушение или повреждение предприятий, сооружений, объектов транспортной инфраструктуры и транспортных средств, средств связи, объектов жизнеобеспечения населения либо на нанесение вреда здоровью людей и (или) компонентам природной среды, если эти действия совершены в целях подрыва экономической безопасности и (или) обороноспособности Российской Федерации, </a:t>
            </a:r>
          </a:p>
          <a:p>
            <a:pPr algn="just"/>
            <a:r>
              <a:rPr lang="ru-RU" sz="2400" b="1" dirty="0" smtClean="0"/>
              <a:t>-наказывается лишением свободы на срок от десяти до двадцати лет.</a:t>
            </a:r>
            <a:endParaRPr lang="ru-RU" sz="2400" b="1" dirty="0"/>
          </a:p>
        </p:txBody>
      </p:sp>
    </p:spTree>
    <p:extLst>
      <p:ext uri="{BB962C8B-B14F-4D97-AF65-F5344CB8AC3E}">
        <p14:creationId xmlns:p14="http://schemas.microsoft.com/office/powerpoint/2010/main" val="2465089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 y="1"/>
            <a:ext cx="12161520" cy="914400"/>
          </a:xfrm>
          <a:solidFill>
            <a:schemeClr val="accent6">
              <a:lumMod val="60000"/>
              <a:lumOff val="40000"/>
            </a:schemeClr>
          </a:solidFill>
        </p:spPr>
        <p:txBody>
          <a:bodyPr anchor="ctr">
            <a:noAutofit/>
          </a:bodyPr>
          <a:lstStyle/>
          <a:p>
            <a:pPr algn="ctr"/>
            <a:r>
              <a:rPr lang="ru-RU" sz="3200" dirty="0"/>
              <a:t>Уголовный кодекс Российской Федерации от 13.06.1996 №</a:t>
            </a:r>
            <a:r>
              <a:rPr lang="ru-RU" sz="3200" dirty="0" smtClean="0"/>
              <a:t>63-ФЗ</a:t>
            </a:r>
            <a:r>
              <a:rPr lang="ru-RU" sz="3200" dirty="0"/>
              <a:t/>
            </a:r>
            <a:br>
              <a:rPr lang="ru-RU" sz="3200" dirty="0"/>
            </a:br>
            <a:endParaRPr lang="ru-RU" sz="3200" b="1" dirty="0"/>
          </a:p>
        </p:txBody>
      </p:sp>
      <p:sp>
        <p:nvSpPr>
          <p:cNvPr id="3" name="Объект 2"/>
          <p:cNvSpPr>
            <a:spLocks noGrp="1"/>
          </p:cNvSpPr>
          <p:nvPr>
            <p:ph sz="half" idx="1"/>
          </p:nvPr>
        </p:nvSpPr>
        <p:spPr>
          <a:xfrm>
            <a:off x="0" y="914400"/>
            <a:ext cx="6035039" cy="5419023"/>
          </a:xfrm>
          <a:solidFill>
            <a:schemeClr val="accent6">
              <a:lumMod val="40000"/>
              <a:lumOff val="60000"/>
            </a:schemeClr>
          </a:solidFill>
        </p:spPr>
        <p:txBody>
          <a:bodyPr>
            <a:noAutofit/>
          </a:bodyPr>
          <a:lstStyle/>
          <a:p>
            <a:pPr algn="just">
              <a:lnSpc>
                <a:spcPct val="100000"/>
              </a:lnSpc>
              <a:spcBef>
                <a:spcPts val="0"/>
              </a:spcBef>
              <a:spcAft>
                <a:spcPts val="0"/>
              </a:spcAft>
            </a:pPr>
            <a:r>
              <a:rPr lang="ru-RU" sz="2200" b="1" dirty="0"/>
              <a:t>Статья 205 УК РФ. </a:t>
            </a:r>
            <a:endParaRPr lang="ru-RU" sz="2200" b="1" dirty="0" smtClean="0"/>
          </a:p>
          <a:p>
            <a:pPr algn="just">
              <a:lnSpc>
                <a:spcPct val="100000"/>
              </a:lnSpc>
              <a:spcBef>
                <a:spcPts val="0"/>
              </a:spcBef>
              <a:spcAft>
                <a:spcPts val="0"/>
              </a:spcAft>
            </a:pPr>
            <a:r>
              <a:rPr lang="ru-RU" sz="2200" b="1" dirty="0" smtClean="0"/>
              <a:t>Террористический </a:t>
            </a:r>
            <a:r>
              <a:rPr lang="ru-RU" sz="2200" b="1" dirty="0"/>
              <a:t>акт</a:t>
            </a:r>
            <a:endParaRPr lang="ru-RU" sz="2200" dirty="0"/>
          </a:p>
          <a:p>
            <a:pPr algn="just">
              <a:lnSpc>
                <a:spcPct val="100000"/>
              </a:lnSpc>
              <a:spcBef>
                <a:spcPts val="0"/>
              </a:spcBef>
              <a:spcAft>
                <a:spcPts val="0"/>
              </a:spcAft>
            </a:pPr>
            <a:r>
              <a:rPr lang="ru-RU" sz="2200" dirty="0"/>
              <a:t>1. Совершение взрыва, поджога или </a:t>
            </a:r>
            <a:r>
              <a:rPr lang="ru-RU" sz="2200" dirty="0">
                <a:hlinkClick r:id="rId2"/>
              </a:rPr>
              <a:t>иных</a:t>
            </a:r>
            <a:r>
              <a:rPr lang="ru-RU" sz="2200" dirty="0"/>
              <a:t> действий, </a:t>
            </a:r>
            <a:r>
              <a:rPr lang="ru-RU" sz="2200" dirty="0">
                <a:hlinkClick r:id="rId3"/>
              </a:rPr>
              <a:t>устрашающих</a:t>
            </a:r>
            <a:r>
              <a:rPr lang="ru-RU" sz="2200" dirty="0"/>
              <a:t> население и </a:t>
            </a:r>
            <a:r>
              <a:rPr lang="ru-RU" sz="2200" dirty="0">
                <a:hlinkClick r:id="rId4"/>
              </a:rPr>
              <a:t>создающих</a:t>
            </a:r>
            <a:r>
              <a:rPr lang="ru-RU" sz="2200" dirty="0"/>
              <a:t> опасность гибели человека, причинения значительного имущественного ущерба либо наступления иных тяжких последствий, в целях дестабилизации деятельности органов власти или международных организаций либо воздействия на принятие ими решений, а также </a:t>
            </a:r>
            <a:r>
              <a:rPr lang="ru-RU" sz="2200" dirty="0">
                <a:hlinkClick r:id="rId5"/>
              </a:rPr>
              <a:t>угроза</a:t>
            </a:r>
            <a:r>
              <a:rPr lang="ru-RU" sz="2200" dirty="0"/>
              <a:t> совершения указанных действий в целях воздействия на принятие решений органами власти или международными организациями, </a:t>
            </a:r>
          </a:p>
          <a:p>
            <a:pPr algn="just">
              <a:lnSpc>
                <a:spcPct val="100000"/>
              </a:lnSpc>
              <a:spcBef>
                <a:spcPts val="0"/>
              </a:spcBef>
              <a:spcAft>
                <a:spcPts val="0"/>
              </a:spcAft>
            </a:pPr>
            <a:r>
              <a:rPr lang="ru-RU" sz="2200" i="1" dirty="0"/>
              <a:t>-наказывается лишением свободы на срок от десяти до двадцати лет.</a:t>
            </a:r>
            <a:endParaRPr lang="ru-RU" sz="2200" dirty="0"/>
          </a:p>
          <a:p>
            <a:endParaRPr lang="ru-RU" sz="2200" dirty="0"/>
          </a:p>
        </p:txBody>
      </p:sp>
      <p:sp>
        <p:nvSpPr>
          <p:cNvPr id="4" name="Объект 3"/>
          <p:cNvSpPr>
            <a:spLocks noGrp="1"/>
          </p:cNvSpPr>
          <p:nvPr>
            <p:ph sz="half" idx="2"/>
          </p:nvPr>
        </p:nvSpPr>
        <p:spPr>
          <a:xfrm>
            <a:off x="6217920" y="914400"/>
            <a:ext cx="5974080" cy="5419023"/>
          </a:xfrm>
          <a:solidFill>
            <a:schemeClr val="accent6">
              <a:lumMod val="40000"/>
              <a:lumOff val="60000"/>
            </a:schemeClr>
          </a:solidFill>
        </p:spPr>
        <p:txBody>
          <a:bodyPr>
            <a:normAutofit fontScale="55000" lnSpcReduction="20000"/>
          </a:bodyPr>
          <a:lstStyle/>
          <a:p>
            <a:r>
              <a:rPr lang="ru-RU" sz="3200" b="1" dirty="0">
                <a:solidFill>
                  <a:schemeClr val="tx1"/>
                </a:solidFill>
              </a:rPr>
              <a:t>Статья 167 УК РФ</a:t>
            </a:r>
            <a:r>
              <a:rPr lang="ru-RU" sz="3200" b="1" dirty="0" smtClean="0">
                <a:solidFill>
                  <a:schemeClr val="tx1"/>
                </a:solidFill>
              </a:rPr>
              <a:t>.</a:t>
            </a:r>
          </a:p>
          <a:p>
            <a:r>
              <a:rPr lang="ru-RU" sz="3200" b="1" dirty="0" smtClean="0">
                <a:solidFill>
                  <a:schemeClr val="tx1"/>
                </a:solidFill>
              </a:rPr>
              <a:t> </a:t>
            </a:r>
            <a:r>
              <a:rPr lang="ru-RU" sz="3200" b="1" dirty="0">
                <a:solidFill>
                  <a:schemeClr val="tx1"/>
                </a:solidFill>
              </a:rPr>
              <a:t>Умышленные уничтожение или повреждение имущества</a:t>
            </a:r>
            <a:endParaRPr lang="ru-RU" sz="3200" dirty="0">
              <a:solidFill>
                <a:schemeClr val="tx1"/>
              </a:solidFill>
            </a:endParaRPr>
          </a:p>
          <a:p>
            <a:r>
              <a:rPr lang="ru-RU" sz="3200" dirty="0">
                <a:solidFill>
                  <a:schemeClr val="tx1"/>
                </a:solidFill>
              </a:rPr>
              <a:t>1. Умышленные уничтожение или повреждение чужого имущества, если эти деяния повлекли причинение </a:t>
            </a:r>
            <a:r>
              <a:rPr lang="ru-RU" sz="3200" dirty="0">
                <a:solidFill>
                  <a:schemeClr val="tx1"/>
                </a:solidFill>
                <a:hlinkClick r:id="rId6"/>
              </a:rPr>
              <a:t>значительного ущерба</a:t>
            </a:r>
            <a:r>
              <a:rPr lang="ru-RU" sz="3200" dirty="0">
                <a:solidFill>
                  <a:schemeClr val="tx1"/>
                </a:solidFill>
              </a:rPr>
              <a:t>, </a:t>
            </a:r>
          </a:p>
          <a:p>
            <a:r>
              <a:rPr lang="ru-RU" sz="3200" dirty="0">
                <a:solidFill>
                  <a:schemeClr val="tx1"/>
                </a:solidFill>
              </a:rPr>
              <a:t>-наказываются штрафом в размере до сорока тысяч рублей или в размере заработной платы или иного дохода осужденного за период до трех месяцев, либо обязательными работами на срок до трехсот шестидесяти часов, либо исправительными работами на срок до одного года, либо принудительными работами на срок до двух лет, либо арестом на срок до трех месяцев, либо лишением свободы на срок до двух лет.</a:t>
            </a:r>
          </a:p>
          <a:p>
            <a:r>
              <a:rPr lang="ru-RU" sz="3200" dirty="0">
                <a:solidFill>
                  <a:schemeClr val="tx1"/>
                </a:solidFill>
              </a:rPr>
              <a:t>2. Те же деяния, совершенные из хулиганских побуждений, </a:t>
            </a:r>
            <a:r>
              <a:rPr lang="ru-RU" sz="3200" dirty="0">
                <a:solidFill>
                  <a:schemeClr val="tx1"/>
                </a:solidFill>
                <a:hlinkClick r:id="rId7"/>
              </a:rPr>
              <a:t>путем</a:t>
            </a:r>
            <a:r>
              <a:rPr lang="ru-RU" sz="3200" dirty="0">
                <a:solidFill>
                  <a:schemeClr val="tx1"/>
                </a:solidFill>
              </a:rPr>
              <a:t> поджога, взрыва или иным </a:t>
            </a:r>
            <a:r>
              <a:rPr lang="ru-RU" sz="3200" dirty="0" err="1">
                <a:solidFill>
                  <a:schemeClr val="tx1"/>
                </a:solidFill>
              </a:rPr>
              <a:t>общеопасным</a:t>
            </a:r>
            <a:r>
              <a:rPr lang="ru-RU" sz="3200" dirty="0">
                <a:solidFill>
                  <a:schemeClr val="tx1"/>
                </a:solidFill>
              </a:rPr>
              <a:t> способом либо повлекшие по неосторожности </a:t>
            </a:r>
            <a:r>
              <a:rPr lang="ru-RU" sz="3200" dirty="0">
                <a:solidFill>
                  <a:schemeClr val="tx1"/>
                </a:solidFill>
                <a:hlinkClick r:id="rId8"/>
              </a:rPr>
              <a:t>смерть</a:t>
            </a:r>
            <a:r>
              <a:rPr lang="ru-RU" sz="3200" dirty="0">
                <a:solidFill>
                  <a:schemeClr val="tx1"/>
                </a:solidFill>
              </a:rPr>
              <a:t> человека или иные </a:t>
            </a:r>
            <a:r>
              <a:rPr lang="ru-RU" sz="3200" dirty="0">
                <a:solidFill>
                  <a:schemeClr val="tx1"/>
                </a:solidFill>
                <a:hlinkClick r:id="rId9"/>
              </a:rPr>
              <a:t>тяжкие последствия</a:t>
            </a:r>
            <a:r>
              <a:rPr lang="ru-RU" sz="3200" dirty="0">
                <a:solidFill>
                  <a:schemeClr val="tx1"/>
                </a:solidFill>
              </a:rPr>
              <a:t>,</a:t>
            </a:r>
          </a:p>
          <a:p>
            <a:r>
              <a:rPr lang="ru-RU" sz="3200" dirty="0">
                <a:solidFill>
                  <a:schemeClr val="tx1"/>
                </a:solidFill>
              </a:rPr>
              <a:t>- наказываются принудительными работами на срок до пяти лет либо лишением свободы на тот же срок.</a:t>
            </a:r>
          </a:p>
          <a:p>
            <a:endParaRPr lang="ru-RU" dirty="0"/>
          </a:p>
        </p:txBody>
      </p:sp>
    </p:spTree>
    <p:extLst>
      <p:ext uri="{BB962C8B-B14F-4D97-AF65-F5344CB8AC3E}">
        <p14:creationId xmlns:p14="http://schemas.microsoft.com/office/powerpoint/2010/main" val="2607916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 y="126271"/>
            <a:ext cx="12191999" cy="1754326"/>
          </a:xfrm>
          <a:prstGeom prst="rect">
            <a:avLst/>
          </a:prstGeom>
        </p:spPr>
        <p:txBody>
          <a:bodyPr wrap="square">
            <a:spAutoFit/>
          </a:bodyPr>
          <a:lstStyle/>
          <a:p>
            <a:pPr indent="450215" algn="just">
              <a:lnSpc>
                <a:spcPct val="150000"/>
              </a:lnSpc>
              <a:spcAft>
                <a:spcPts val="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Наказание за совершение актов незаконного вмешательства в деятельность железнодорожного транспорта довольно внушительное, это реальные сроки лишения свободы (до 20 лет). </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09" y="3375459"/>
            <a:ext cx="4491791" cy="2857500"/>
          </a:xfrm>
          <a:prstGeom prst="rect">
            <a:avLst/>
          </a:prstGeom>
        </p:spPr>
      </p:pic>
      <p:sp>
        <p:nvSpPr>
          <p:cNvPr id="6" name="Прямоугольник 5"/>
          <p:cNvSpPr/>
          <p:nvPr/>
        </p:nvSpPr>
        <p:spPr>
          <a:xfrm>
            <a:off x="218173" y="1880597"/>
            <a:ext cx="7482038" cy="3416320"/>
          </a:xfrm>
          <a:prstGeom prst="rect">
            <a:avLst/>
          </a:prstGeom>
        </p:spPr>
        <p:txBody>
          <a:bodyPr wrap="square">
            <a:spAutoFit/>
          </a:bodyPr>
          <a:lstStyle/>
          <a:p>
            <a:r>
              <a:rPr lang="ru-RU" sz="2400" b="1" dirty="0" smtClean="0"/>
              <a:t>Уголовная ответственность по ст. 281 УК РФ (диверсия) подлежит лицо, достигшее ко времени совершения преступления шестнадцатилетнего возраста. А если гражданин совершил преступления, предусмотренные ст. 205 УК РФ (террористический акт) и </a:t>
            </a:r>
            <a:br>
              <a:rPr lang="ru-RU" sz="2400" b="1" dirty="0" smtClean="0"/>
            </a:br>
            <a:r>
              <a:rPr lang="ru-RU" sz="2400" b="1" dirty="0" smtClean="0"/>
              <a:t>ч. 2 ст. 167 УК РФ (умышленные уничтожение или повреждение имущества) – он несет уголовную ответственность с 14 лет!</a:t>
            </a:r>
            <a:endParaRPr lang="ru-RU" sz="2400" dirty="0"/>
          </a:p>
        </p:txBody>
      </p:sp>
      <p:pic>
        <p:nvPicPr>
          <p:cNvPr id="7" name="Рисунок 6"/>
          <p:cNvPicPr>
            <a:picLocks noChangeAspect="1"/>
          </p:cNvPicPr>
          <p:nvPr/>
        </p:nvPicPr>
        <p:blipFill>
          <a:blip r:embed="rId4"/>
          <a:stretch>
            <a:fillRect/>
          </a:stretch>
        </p:blipFill>
        <p:spPr>
          <a:xfrm>
            <a:off x="7700210" y="1162785"/>
            <a:ext cx="4491789" cy="2212674"/>
          </a:xfrm>
          <a:prstGeom prst="rect">
            <a:avLst/>
          </a:prstGeom>
        </p:spPr>
      </p:pic>
    </p:spTree>
    <p:extLst>
      <p:ext uri="{BB962C8B-B14F-4D97-AF65-F5344CB8AC3E}">
        <p14:creationId xmlns:p14="http://schemas.microsoft.com/office/powerpoint/2010/main" val="536696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964088"/>
            <a:ext cx="6439301" cy="4357838"/>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4129642375"/>
              </p:ext>
            </p:extLst>
          </p:nvPr>
        </p:nvGraphicFramePr>
        <p:xfrm>
          <a:off x="0" y="173255"/>
          <a:ext cx="12166333" cy="1493520"/>
        </p:xfrm>
        <a:graphic>
          <a:graphicData uri="http://schemas.openxmlformats.org/drawingml/2006/table">
            <a:tbl>
              <a:tblPr firstRow="1" bandRow="1">
                <a:tableStyleId>{93296810-A885-4BE3-A3E7-6D5BEEA58F35}</a:tableStyleId>
              </a:tblPr>
              <a:tblGrid>
                <a:gridCol w="6148776"/>
                <a:gridCol w="6017557"/>
              </a:tblGrid>
              <a:tr h="2338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kern="1200" dirty="0" smtClean="0">
                          <a:effectLst/>
                        </a:rPr>
                        <a:t>Спаси товарища от тюрьмы!</a:t>
                      </a:r>
                    </a:p>
                    <a:p>
                      <a:pPr algn="ctr"/>
                      <a:endParaRPr lang="ru-RU" sz="2000" dirty="0"/>
                    </a:p>
                  </a:txBody>
                  <a:tcPr/>
                </a:tc>
                <a:tc>
                  <a:txBody>
                    <a:bodyPr/>
                    <a:lstStyle/>
                    <a:p>
                      <a:pPr algn="ctr"/>
                      <a:r>
                        <a:rPr lang="ru-RU" sz="2000" kern="1200" dirty="0" smtClean="0">
                          <a:effectLst/>
                        </a:rPr>
                        <a:t>Не поддавайся на подкуп в Интернете!</a:t>
                      </a:r>
                      <a:endParaRPr lang="ru-RU" sz="2000" dirty="0"/>
                    </a:p>
                  </a:txBody>
                  <a:tcPr/>
                </a:tc>
              </a:tr>
              <a:tr h="370840">
                <a:tc>
                  <a:txBody>
                    <a:bodyPr/>
                    <a:lstStyle/>
                    <a:p>
                      <a:pPr algn="ctr"/>
                      <a:r>
                        <a:rPr lang="ru-RU" sz="2000" kern="1200" dirty="0" smtClean="0">
                          <a:effectLst/>
                        </a:rPr>
                        <a:t>Поджог это не </a:t>
                      </a:r>
                      <a:r>
                        <a:rPr lang="ru-RU" sz="2000" kern="1200" dirty="0" err="1" smtClean="0">
                          <a:effectLst/>
                        </a:rPr>
                        <a:t>хайп</a:t>
                      </a:r>
                      <a:r>
                        <a:rPr lang="ru-RU" sz="2000" kern="1200" dirty="0" smtClean="0">
                          <a:effectLst/>
                        </a:rPr>
                        <a:t>!</a:t>
                      </a:r>
                      <a:endParaRPr lang="ru-RU" sz="2000" dirty="0"/>
                    </a:p>
                  </a:txBody>
                  <a:tcPr/>
                </a:tc>
                <a:tc>
                  <a:txBody>
                    <a:bodyPr/>
                    <a:lstStyle/>
                    <a:p>
                      <a:pPr algn="ctr"/>
                      <a:r>
                        <a:rPr lang="ru-RU" sz="2000" kern="1200" dirty="0" smtClean="0">
                          <a:effectLst/>
                        </a:rPr>
                        <a:t>Не ломай жизнь себе и близким!</a:t>
                      </a:r>
                      <a:endParaRPr lang="ru-RU" sz="2000" dirty="0"/>
                    </a:p>
                  </a:txBody>
                  <a:tcPr/>
                </a:tc>
              </a:tr>
              <a:tr h="370840">
                <a:tc gridSpan="2">
                  <a:txBody>
                    <a:bodyPr/>
                    <a:lstStyle/>
                    <a:p>
                      <a:pPr algn="ctr"/>
                      <a:r>
                        <a:rPr lang="ru-RU" sz="2000" kern="1200" dirty="0" smtClean="0">
                          <a:effectLst/>
                        </a:rPr>
                        <a:t>Телефон службы экстренного реагирования:112</a:t>
                      </a:r>
                      <a:endParaRPr lang="ru-RU" sz="2000" dirty="0"/>
                    </a:p>
                  </a:txBody>
                  <a:tcPr/>
                </a:tc>
                <a:tc hMerge="1">
                  <a:txBody>
                    <a:bodyPr/>
                    <a:lstStyle/>
                    <a:p>
                      <a:endParaRPr lang="ru-RU" dirty="0"/>
                    </a:p>
                  </a:txBody>
                  <a:tcPr/>
                </a:tc>
              </a:tr>
            </a:tbl>
          </a:graphicData>
        </a:graphic>
      </p:graphicFrame>
      <p:pic>
        <p:nvPicPr>
          <p:cNvPr id="4" name="Рисунок 3"/>
          <p:cNvPicPr>
            <a:picLocks noChangeAspect="1"/>
          </p:cNvPicPr>
          <p:nvPr/>
        </p:nvPicPr>
        <p:blipFill>
          <a:blip r:embed="rId3"/>
          <a:stretch>
            <a:fillRect/>
          </a:stretch>
        </p:blipFill>
        <p:spPr>
          <a:xfrm>
            <a:off x="6750294" y="6085658"/>
            <a:ext cx="6122116" cy="307838"/>
          </a:xfrm>
          <a:prstGeom prst="rect">
            <a:avLst/>
          </a:prstGeom>
        </p:spPr>
      </p:pic>
      <p:sp>
        <p:nvSpPr>
          <p:cNvPr id="5" name="Прямоугольник 4"/>
          <p:cNvSpPr/>
          <p:nvPr/>
        </p:nvSpPr>
        <p:spPr>
          <a:xfrm>
            <a:off x="6439301" y="1964088"/>
            <a:ext cx="5752698" cy="3416320"/>
          </a:xfrm>
          <a:prstGeom prst="rect">
            <a:avLst/>
          </a:prstGeom>
          <a:solidFill>
            <a:schemeClr val="accent6">
              <a:lumMod val="60000"/>
              <a:lumOff val="40000"/>
            </a:schemeClr>
          </a:solidFill>
        </p:spPr>
        <p:txBody>
          <a:bodyPr wrap="square">
            <a:spAutoFit/>
          </a:bodyPr>
          <a:lstStyle/>
          <a:p>
            <a:pPr indent="450215" algn="just">
              <a:lnSpc>
                <a:spcPct val="150000"/>
              </a:lnSpc>
              <a:spcAft>
                <a:spcPts val="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Статистика такова, что все установленные лица совершали данные преступления за денежное вознаграждение и по инструкциям неустановленных лиц, предположительно действовавших в интересах украинской стороны, полученных посредством мессенджера «Телеграмм». Еще ни один преступник денежное вознаграждение не получил, а все оказались в местах лишения свободы!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488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394</TotalTime>
  <Words>716</Words>
  <Application>Microsoft Office PowerPoint</Application>
  <PresentationFormat>Широкоэкранный</PresentationFormat>
  <Paragraphs>47</Paragraphs>
  <Slides>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Calibri</vt:lpstr>
      <vt:lpstr>Calibri Light</vt:lpstr>
      <vt:lpstr>Symbol</vt:lpstr>
      <vt:lpstr>Times New Roman</vt:lpstr>
      <vt:lpstr>Ретро</vt:lpstr>
      <vt:lpstr>Предупреждение терроризма, экстремистских проявлений, диверсий на объектах транспорта </vt:lpstr>
      <vt:lpstr>Основные понятия </vt:lpstr>
      <vt:lpstr>Вовлечение (вербовка) несовершеннолетних в деструктивную деятельность </vt:lpstr>
      <vt:lpstr>Презентация PowerPoint</vt:lpstr>
      <vt:lpstr>Презентация PowerPoint</vt:lpstr>
      <vt:lpstr>Ответственность за совершение диверсии, террористических актов, умышленного уничтожения или повреждение имущества</vt:lpstr>
      <vt:lpstr>Уголовный кодекс Российской Федерации от 13.06.1996 №63-ФЗ </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Предупреждение терроризма, экстремистских проявлений, диверсий на объектах транспорта</dc:title>
  <dc:creator>sdorokhina</dc:creator>
  <cp:lastModifiedBy>asoboleva8</cp:lastModifiedBy>
  <cp:revision>26</cp:revision>
  <dcterms:created xsi:type="dcterms:W3CDTF">2023-10-27T06:54:18Z</dcterms:created>
  <dcterms:modified xsi:type="dcterms:W3CDTF">2023-11-01T12:49:42Z</dcterms:modified>
</cp:coreProperties>
</file>